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7" r:id="rId6"/>
    <p:sldId id="263" r:id="rId7"/>
    <p:sldId id="264" r:id="rId8"/>
    <p:sldId id="268" r:id="rId9"/>
    <p:sldId id="265" r:id="rId10"/>
    <p:sldId id="266" r:id="rId11"/>
    <p:sldId id="259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01EF7DC-51ED-451A-BD8E-19B8B52C3304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A2F0E7C-FDD4-4593-A4B4-C5A037A5592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EF7DC-51ED-451A-BD8E-19B8B52C3304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0E7C-FDD4-4593-A4B4-C5A037A559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EF7DC-51ED-451A-BD8E-19B8B52C3304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0E7C-FDD4-4593-A4B4-C5A037A559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01EF7DC-51ED-451A-BD8E-19B8B52C3304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A2F0E7C-FDD4-4593-A4B4-C5A037A5592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01EF7DC-51ED-451A-BD8E-19B8B52C3304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A2F0E7C-FDD4-4593-A4B4-C5A037A5592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EF7DC-51ED-451A-BD8E-19B8B52C3304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0E7C-FDD4-4593-A4B4-C5A037A5592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EF7DC-51ED-451A-BD8E-19B8B52C3304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0E7C-FDD4-4593-A4B4-C5A037A5592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01EF7DC-51ED-451A-BD8E-19B8B52C3304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A2F0E7C-FDD4-4593-A4B4-C5A037A5592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EF7DC-51ED-451A-BD8E-19B8B52C3304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0E7C-FDD4-4593-A4B4-C5A037A559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01EF7DC-51ED-451A-BD8E-19B8B52C3304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A2F0E7C-FDD4-4593-A4B4-C5A037A5592D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01EF7DC-51ED-451A-BD8E-19B8B52C3304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A2F0E7C-FDD4-4593-A4B4-C5A037A5592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01EF7DC-51ED-451A-BD8E-19B8B52C3304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A2F0E7C-FDD4-4593-A4B4-C5A037A5592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Cultural Intelligence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5029200"/>
            <a:ext cx="6553200" cy="1371600"/>
          </a:xfrm>
        </p:spPr>
        <p:txBody>
          <a:bodyPr/>
          <a:lstStyle/>
          <a:p>
            <a:r>
              <a:rPr lang="en-US" dirty="0" smtClean="0"/>
              <a:t>Higher Education’s New Foreign Language Requirement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94164" y="469658"/>
            <a:ext cx="7086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“It is useful in education to continually ask ourselves </a:t>
            </a:r>
          </a:p>
          <a:p>
            <a:pPr algn="ctr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whether or not our methods are getting us closer to our goals.” </a:t>
            </a:r>
          </a:p>
          <a:p>
            <a:pPr algn="r"/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(Shaw, 1999, p. 325)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122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pPr algn="ctr"/>
            <a:r>
              <a:rPr lang="en-US" dirty="0" smtClean="0"/>
              <a:t>The Impact of CQ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355525" y="5838855"/>
            <a:ext cx="396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Marketing and Advertisers?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3182" y="1066800"/>
            <a:ext cx="8534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Speech and Language Pathologists?</a:t>
            </a:r>
          </a:p>
          <a:p>
            <a:pPr algn="ctr"/>
            <a:endParaRPr lang="en-US" dirty="0" smtClean="0"/>
          </a:p>
          <a:p>
            <a:r>
              <a:rPr lang="en-US" dirty="0"/>
              <a:t>Cheng (2007) emphasized that speech and language pathologists “need to shift our theoretical paradigm from reduction of accent to enhancement of communication” (p. 39). 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Cheng’s </a:t>
            </a:r>
            <a:r>
              <a:rPr lang="en-US" dirty="0"/>
              <a:t>research uncovered that some families within the Asian cultures feel great shame in children who have disabilities and choose to avoid these issues as opposed to addressing them. 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Furthermore</a:t>
            </a:r>
            <a:r>
              <a:rPr lang="en-US" dirty="0"/>
              <a:t>, this avoidance of professional intervention due to the apparent shame felt over their child’s speech delay resulted in years of documented peer bullying for Cho.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5437336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Medical Professionals?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58676" y="4867841"/>
            <a:ext cx="56254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1"/>
                </a:solidFill>
              </a:rPr>
              <a:t>Psychologists, Counselors and Social Workers?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26182" y="6285131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Business Leaders?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1283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6106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R5: Should CQ Replace the </a:t>
            </a:r>
            <a:r>
              <a:rPr lang="en-US" dirty="0"/>
              <a:t>T</a:t>
            </a:r>
            <a:r>
              <a:rPr lang="en-US" dirty="0" smtClean="0"/>
              <a:t>raditional Collegiate Foreign Language Requirement?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74913" y="4552086"/>
            <a:ext cx="845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>
                  <a:lumMod val="75000"/>
                </a:schemeClr>
              </a:buClr>
              <a:buFont typeface="Courier New" panose="02070309020205020404" pitchFamily="49" charset="0"/>
              <a:buChar char="o"/>
            </a:pPr>
            <a:r>
              <a:rPr lang="en-US" dirty="0" smtClean="0"/>
              <a:t>IQ </a:t>
            </a:r>
            <a:r>
              <a:rPr lang="en-US" dirty="0"/>
              <a:t>and </a:t>
            </a:r>
            <a:r>
              <a:rPr lang="en-US" dirty="0" smtClean="0"/>
              <a:t>EQ do not </a:t>
            </a:r>
            <a:r>
              <a:rPr lang="en-US" dirty="0"/>
              <a:t>impact success in multi-cultural situations </a:t>
            </a:r>
            <a:endParaRPr lang="en-US" dirty="0" smtClean="0"/>
          </a:p>
          <a:p>
            <a:pPr algn="r">
              <a:buClr>
                <a:schemeClr val="accent1">
                  <a:lumMod val="75000"/>
                </a:schemeClr>
              </a:buClr>
            </a:pPr>
            <a:r>
              <a:rPr lang="en-US" dirty="0" smtClean="0"/>
              <a:t>(</a:t>
            </a:r>
            <a:r>
              <a:rPr lang="en-US" dirty="0" err="1"/>
              <a:t>Ang</a:t>
            </a:r>
            <a:r>
              <a:rPr lang="en-US" dirty="0"/>
              <a:t> &amp; Van Dyne, 2008; </a:t>
            </a:r>
            <a:r>
              <a:rPr lang="en-US" dirty="0" err="1"/>
              <a:t>Rockstuhl</a:t>
            </a:r>
            <a:r>
              <a:rPr lang="en-US" dirty="0"/>
              <a:t>, Seiler, </a:t>
            </a:r>
            <a:r>
              <a:rPr lang="en-US" dirty="0" err="1"/>
              <a:t>Ang</a:t>
            </a:r>
            <a:r>
              <a:rPr lang="en-US" dirty="0"/>
              <a:t>, Van Dyne, &amp; </a:t>
            </a:r>
            <a:r>
              <a:rPr lang="en-US" dirty="0" err="1"/>
              <a:t>Annen</a:t>
            </a:r>
            <a:r>
              <a:rPr lang="en-US" dirty="0"/>
              <a:t>, 2011).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0891" y="1524000"/>
            <a:ext cx="85447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>
                  <a:lumMod val="75000"/>
                </a:schemeClr>
              </a:buClr>
              <a:buFont typeface="Courier New" panose="02070309020205020404" pitchFamily="49" charset="0"/>
              <a:buChar char="o"/>
            </a:pPr>
            <a:r>
              <a:rPr lang="en-US" dirty="0" smtClean="0"/>
              <a:t>158% increase in foreign language speakers vs. 38% increase in population</a:t>
            </a:r>
          </a:p>
          <a:p>
            <a:pPr algn="r">
              <a:buClr>
                <a:schemeClr val="accent1">
                  <a:lumMod val="75000"/>
                </a:schemeClr>
              </a:buClr>
            </a:pPr>
            <a:r>
              <a:rPr lang="en-US" dirty="0" smtClean="0"/>
              <a:t>(Ryan, 2013)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Courier New" panose="02070309020205020404" pitchFamily="49" charset="0"/>
              <a:buChar char="o"/>
            </a:pPr>
            <a:r>
              <a:rPr lang="en-US" dirty="0" smtClean="0"/>
              <a:t>The workforce is changing! </a:t>
            </a:r>
          </a:p>
          <a:p>
            <a:pPr marL="742950" lvl="1" indent="-285750">
              <a:buClr>
                <a:schemeClr val="accent1">
                  <a:lumMod val="75000"/>
                </a:schemeClr>
              </a:buClr>
              <a:buFont typeface="Courier New" panose="02070309020205020404" pitchFamily="49" charset="0"/>
              <a:buChar char="o"/>
            </a:pPr>
            <a:r>
              <a:rPr lang="en-US" dirty="0" smtClean="0"/>
              <a:t>44 </a:t>
            </a:r>
            <a:r>
              <a:rPr lang="en-US" dirty="0"/>
              <a:t>percent increase in Asian-Americans, </a:t>
            </a:r>
          </a:p>
          <a:p>
            <a:pPr marL="742950" lvl="1" indent="-285750">
              <a:buClr>
                <a:schemeClr val="accent1">
                  <a:lumMod val="75000"/>
                </a:schemeClr>
              </a:buClr>
              <a:buFont typeface="Courier New" panose="02070309020205020404" pitchFamily="49" charset="0"/>
              <a:buChar char="o"/>
            </a:pPr>
            <a:r>
              <a:rPr lang="en-US" dirty="0" smtClean="0"/>
              <a:t>36 </a:t>
            </a:r>
            <a:r>
              <a:rPr lang="en-US" dirty="0"/>
              <a:t>percent increase in Hispanic and Latin </a:t>
            </a:r>
            <a:r>
              <a:rPr lang="en-US" dirty="0" smtClean="0"/>
              <a:t>Americans</a:t>
            </a:r>
          </a:p>
          <a:p>
            <a:pPr marL="742950" lvl="1" indent="-285750">
              <a:buClr>
                <a:schemeClr val="accent1">
                  <a:lumMod val="75000"/>
                </a:schemeClr>
              </a:buClr>
              <a:buFont typeface="Courier New" panose="02070309020205020404" pitchFamily="49" charset="0"/>
              <a:buChar char="o"/>
            </a:pPr>
            <a:r>
              <a:rPr lang="en-US" dirty="0" smtClean="0"/>
              <a:t>21 </a:t>
            </a:r>
            <a:r>
              <a:rPr lang="en-US" dirty="0"/>
              <a:t>percent increase in African-Americans </a:t>
            </a:r>
            <a:endParaRPr lang="en-US" dirty="0" smtClean="0"/>
          </a:p>
          <a:p>
            <a:pPr lvl="2" algn="r">
              <a:buClr>
                <a:schemeClr val="accent1">
                  <a:lumMod val="75000"/>
                </a:schemeClr>
              </a:buClr>
            </a:pPr>
            <a:r>
              <a:rPr lang="en-US" dirty="0" smtClean="0"/>
              <a:t>(</a:t>
            </a:r>
            <a:r>
              <a:rPr lang="en-US" dirty="0"/>
              <a:t>as cited in Groves &amp; </a:t>
            </a:r>
            <a:r>
              <a:rPr lang="en-US" dirty="0" err="1"/>
              <a:t>Feyerherm</a:t>
            </a:r>
            <a:r>
              <a:rPr lang="en-US" dirty="0"/>
              <a:t>, 2011</a:t>
            </a:r>
            <a:r>
              <a:rPr lang="en-US" dirty="0" smtClean="0"/>
              <a:t>).</a:t>
            </a:r>
          </a:p>
          <a:p>
            <a:pPr lvl="2" algn="r">
              <a:buClr>
                <a:schemeClr val="accent1">
                  <a:lumMod val="75000"/>
                </a:schemeClr>
              </a:buClr>
            </a:pP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4913" y="3657600"/>
            <a:ext cx="85967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>
                  <a:lumMod val="75000"/>
                </a:schemeClr>
              </a:buClr>
              <a:buFont typeface="Courier New" panose="02070309020205020404" pitchFamily="49" charset="0"/>
              <a:buChar char="o"/>
            </a:pPr>
            <a:r>
              <a:rPr lang="en-US" dirty="0" smtClean="0"/>
              <a:t>2 </a:t>
            </a:r>
            <a:r>
              <a:rPr lang="en-US" dirty="0"/>
              <a:t>years of intensive language study </a:t>
            </a:r>
            <a:r>
              <a:rPr lang="en-US" dirty="0" smtClean="0"/>
              <a:t>= intermediate level </a:t>
            </a:r>
          </a:p>
          <a:p>
            <a:pPr algn="r">
              <a:buClr>
                <a:schemeClr val="accent1">
                  <a:lumMod val="75000"/>
                </a:schemeClr>
              </a:buClr>
            </a:pPr>
            <a:r>
              <a:rPr lang="en-US" dirty="0" smtClean="0"/>
              <a:t>(as cited by </a:t>
            </a:r>
            <a:r>
              <a:rPr lang="en-US" dirty="0" err="1" smtClean="0"/>
              <a:t>Sudermann</a:t>
            </a:r>
            <a:r>
              <a:rPr lang="en-US" dirty="0" smtClean="0"/>
              <a:t> and </a:t>
            </a:r>
            <a:r>
              <a:rPr lang="en-US" dirty="0" err="1" smtClean="0"/>
              <a:t>Cisar</a:t>
            </a:r>
            <a:r>
              <a:rPr lang="en-US" dirty="0" smtClean="0"/>
              <a:t> , 1992).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0891" y="6019800"/>
            <a:ext cx="88149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>
                  <a:lumMod val="75000"/>
                </a:schemeClr>
              </a:buClr>
              <a:buFont typeface="Courier New" panose="02070309020205020404" pitchFamily="49" charset="0"/>
              <a:buChar char="o"/>
            </a:pPr>
            <a:r>
              <a:rPr lang="en-US" dirty="0" smtClean="0"/>
              <a:t>While </a:t>
            </a:r>
            <a:r>
              <a:rPr lang="en-US" dirty="0"/>
              <a:t>not the official world language, English has rooted itself </a:t>
            </a:r>
            <a:r>
              <a:rPr lang="en-US" dirty="0" smtClean="0"/>
              <a:t>internationally (</a:t>
            </a:r>
            <a:r>
              <a:rPr lang="en-US" dirty="0"/>
              <a:t>Panetta, 1999). </a:t>
            </a: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83572" y="5287303"/>
            <a:ext cx="8686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>
                  <a:lumMod val="75000"/>
                </a:schemeClr>
              </a:buClr>
              <a:buFont typeface="Courier New" panose="02070309020205020404" pitchFamily="49" charset="0"/>
              <a:buChar char="o"/>
            </a:pPr>
            <a:r>
              <a:rPr lang="en-US" dirty="0"/>
              <a:t>F</a:t>
            </a:r>
            <a:r>
              <a:rPr lang="en-US" dirty="0" smtClean="0"/>
              <a:t>oreign language acquisition       an understanding of culture (Petrovic,2011).   </a:t>
            </a:r>
          </a:p>
          <a:p>
            <a:endParaRPr lang="en-US" dirty="0"/>
          </a:p>
        </p:txBody>
      </p:sp>
      <p:sp>
        <p:nvSpPr>
          <p:cNvPr id="8" name="Not Equal 7"/>
          <p:cNvSpPr/>
          <p:nvPr/>
        </p:nvSpPr>
        <p:spPr>
          <a:xfrm>
            <a:off x="3474027" y="5311611"/>
            <a:ext cx="381000" cy="302568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13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Conclusion and Discussion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2133600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Though longevity in America increases the likelihood that an immigrant will adopt English as their main spoken language (Ryan, 2013), fluency does not equate to shared beliefs, values and taboos.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4038600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stated goals for language study are better achieved through direct instruction of English, critical thinking skills, and cultural differences rather than instruction in a foreign </a:t>
            </a:r>
            <a:r>
              <a:rPr lang="en-US" dirty="0" smtClean="0"/>
              <a:t>language. </a:t>
            </a:r>
          </a:p>
          <a:p>
            <a:pPr algn="r"/>
            <a:r>
              <a:rPr lang="en-US" dirty="0" smtClean="0"/>
              <a:t>(</a:t>
            </a:r>
            <a:r>
              <a:rPr lang="en-US" dirty="0"/>
              <a:t>Baron, 1982; </a:t>
            </a:r>
            <a:r>
              <a:rPr lang="en-US" dirty="0" err="1"/>
              <a:t>Weingartner</a:t>
            </a:r>
            <a:r>
              <a:rPr lang="en-US" dirty="0"/>
              <a:t>, 1992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30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/>
          <a:lstStyle/>
          <a:p>
            <a:pPr algn="ctr"/>
            <a:r>
              <a:rPr lang="en-US" dirty="0" smtClean="0"/>
              <a:t>What is CQ?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295400"/>
            <a:ext cx="8382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>
                  <a:lumMod val="75000"/>
                </a:schemeClr>
              </a:buClr>
              <a:buFont typeface="Courier New" panose="02070309020205020404" pitchFamily="49" charset="0"/>
              <a:buChar char="o"/>
            </a:pPr>
            <a:r>
              <a:rPr lang="en-US" dirty="0" smtClean="0"/>
              <a:t>Defined as the “capability to function effectively across national, ethnic, and organizational cultures” (Livermore, 2010, p. 170).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Courier New" panose="02070309020205020404" pitchFamily="49" charset="0"/>
              <a:buChar char="o"/>
            </a:pPr>
            <a:r>
              <a:rPr lang="en-US" dirty="0" smtClean="0"/>
              <a:t>“Enables the individuals to represent appropriate behaviors in varied cultures without getting confused or distracted about how the others behave them” (</a:t>
            </a:r>
            <a:r>
              <a:rPr lang="en-US" dirty="0" err="1" smtClean="0"/>
              <a:t>Soltani</a:t>
            </a:r>
            <a:r>
              <a:rPr lang="en-US" dirty="0" smtClean="0"/>
              <a:t> &amp; </a:t>
            </a:r>
            <a:r>
              <a:rPr lang="en-US" dirty="0" err="1" smtClean="0"/>
              <a:t>Keyvanara</a:t>
            </a:r>
            <a:r>
              <a:rPr lang="en-US" dirty="0" smtClean="0"/>
              <a:t>, 2013, p. 41).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Courier New" panose="02070309020205020404" pitchFamily="49" charset="0"/>
              <a:buChar char="o"/>
            </a:pPr>
            <a:endParaRPr lang="en-US" dirty="0"/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Courier New" panose="02070309020205020404" pitchFamily="49" charset="0"/>
              <a:buChar char="o"/>
            </a:pPr>
            <a:r>
              <a:rPr lang="en-US" dirty="0"/>
              <a:t>N</a:t>
            </a:r>
            <a:r>
              <a:rPr lang="en-US" dirty="0" smtClean="0"/>
              <a:t>ot a personality trait, but a learned quality or individual capability that requires flexibility and training (Livermore, 2010).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Courier New" panose="02070309020205020404" pitchFamily="49" charset="0"/>
              <a:buChar char="o"/>
            </a:pPr>
            <a:endParaRPr lang="en-US" dirty="0"/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Courier New" panose="02070309020205020404" pitchFamily="49" charset="0"/>
              <a:buChar char="o"/>
            </a:pPr>
            <a:r>
              <a:rPr lang="en-US" dirty="0" smtClean="0"/>
              <a:t>First identified in 2003 (Van Dyne et al., 2012). 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Courier New" panose="02070309020205020404" pitchFamily="49" charset="0"/>
              <a:buChar char="o"/>
            </a:pPr>
            <a:r>
              <a:rPr lang="en-US" dirty="0" smtClean="0"/>
              <a:t>Key founding contributors include </a:t>
            </a:r>
            <a:r>
              <a:rPr lang="en-US" dirty="0" err="1" smtClean="0"/>
              <a:t>Ang</a:t>
            </a:r>
            <a:r>
              <a:rPr lang="en-US" dirty="0" smtClean="0"/>
              <a:t>, </a:t>
            </a:r>
            <a:r>
              <a:rPr lang="en-US" dirty="0" err="1" smtClean="0"/>
              <a:t>Earley</a:t>
            </a:r>
            <a:r>
              <a:rPr lang="en-US" dirty="0" smtClean="0"/>
              <a:t>, and Van Dyne.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endParaRPr lang="en-US" dirty="0" smtClean="0"/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Courier New" panose="02070309020205020404" pitchFamily="49" charset="0"/>
              <a:buChar char="o"/>
            </a:pPr>
            <a:r>
              <a:rPr lang="en-US" dirty="0" smtClean="0"/>
              <a:t>Current contributors extend to Livermore, </a:t>
            </a:r>
            <a:r>
              <a:rPr lang="en-US" dirty="0" err="1" smtClean="0"/>
              <a:t>Rockstuhl</a:t>
            </a:r>
            <a:r>
              <a:rPr lang="en-US" dirty="0" smtClean="0"/>
              <a:t>, Ng and others.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93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792162"/>
          </a:xfrm>
        </p:spPr>
        <p:txBody>
          <a:bodyPr/>
          <a:lstStyle/>
          <a:p>
            <a:pPr algn="ctr"/>
            <a:r>
              <a:rPr lang="en-US" dirty="0" smtClean="0"/>
              <a:t>The Sub-Dimensions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1600200"/>
            <a:ext cx="83820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>
                  <a:lumMod val="75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000" dirty="0" smtClean="0"/>
              <a:t>Meta-cognitive -- the level of awareness an individual brings to cultural interaction (</a:t>
            </a:r>
            <a:r>
              <a:rPr lang="en-US" sz="2000" dirty="0" err="1" smtClean="0"/>
              <a:t>Rockstuhl</a:t>
            </a:r>
            <a:r>
              <a:rPr lang="en-US" sz="2000" dirty="0" smtClean="0"/>
              <a:t> et al, 2011)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Courier New" panose="02070309020205020404" pitchFamily="49" charset="0"/>
              <a:buChar char="o"/>
            </a:pPr>
            <a:endParaRPr lang="en-US" sz="2000" dirty="0" smtClean="0"/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000" dirty="0" smtClean="0"/>
              <a:t>Cognitive -- the knowledge of a culture’s beliefs and norms, customs and practices, taboos and conventions (</a:t>
            </a:r>
            <a:r>
              <a:rPr lang="en-US" sz="2000" dirty="0" err="1" smtClean="0"/>
              <a:t>Rockstuhl</a:t>
            </a:r>
            <a:r>
              <a:rPr lang="en-US" sz="2000" dirty="0" smtClean="0"/>
              <a:t> et al, 2011; Westby, 2012) 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Courier New" panose="02070309020205020404" pitchFamily="49" charset="0"/>
              <a:buChar char="o"/>
            </a:pPr>
            <a:endParaRPr lang="en-US" sz="2000" dirty="0" smtClean="0"/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000" dirty="0" smtClean="0"/>
              <a:t>Motivational -- the directed effort a student makes in mastering and applying cultural knowledge (</a:t>
            </a:r>
            <a:r>
              <a:rPr lang="en-US" sz="2000" dirty="0" err="1" smtClean="0"/>
              <a:t>Rockstuhl</a:t>
            </a:r>
            <a:r>
              <a:rPr lang="en-US" sz="2000" dirty="0" smtClean="0"/>
              <a:t> et al, 2011) 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Courier New" panose="02070309020205020404" pitchFamily="49" charset="0"/>
              <a:buChar char="o"/>
            </a:pPr>
            <a:endParaRPr lang="en-US" sz="2000" dirty="0" smtClean="0"/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000" dirty="0" smtClean="0"/>
              <a:t>Behavioral -- the application of the cultural knowledge attained (</a:t>
            </a:r>
            <a:r>
              <a:rPr lang="en-US" sz="2000" dirty="0" err="1" smtClean="0"/>
              <a:t>Rockstuhl</a:t>
            </a:r>
            <a:r>
              <a:rPr lang="en-US" sz="2000" dirty="0" smtClean="0"/>
              <a:t> et al, 2011)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09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467600" cy="1219200"/>
          </a:xfrm>
        </p:spPr>
        <p:txBody>
          <a:bodyPr>
            <a:normAutofit fontScale="90000"/>
          </a:bodyPr>
          <a:lstStyle/>
          <a:p>
            <a:pPr lvl="0" algn="ctr"/>
            <a:r>
              <a:rPr lang="en-US" dirty="0" smtClean="0"/>
              <a:t>R1: How </a:t>
            </a:r>
            <a:r>
              <a:rPr lang="en-US" dirty="0"/>
              <a:t>should cultural intelligence be considered in Higher education?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2144371"/>
            <a:ext cx="8534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>
                  <a:lumMod val="75000"/>
                </a:schemeClr>
              </a:buClr>
              <a:buFont typeface="Courier New" panose="02070309020205020404" pitchFamily="49" charset="0"/>
              <a:buChar char="o"/>
            </a:pPr>
            <a:r>
              <a:rPr lang="en-US" dirty="0" smtClean="0"/>
              <a:t>Second language proficiency cannot be the justification of a college foreign language requirement that is only one or two years in length.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Courier New" panose="02070309020205020404" pitchFamily="49" charset="0"/>
              <a:buChar char="o"/>
            </a:pPr>
            <a:r>
              <a:rPr lang="en-US" dirty="0" smtClean="0"/>
              <a:t>English </a:t>
            </a:r>
            <a:r>
              <a:rPr lang="en-US" dirty="0"/>
              <a:t>instruction of further cultures is a much more effective way to introduce cultural values and beliefs to college students.  </a:t>
            </a:r>
            <a:endParaRPr lang="en-US" dirty="0" smtClean="0"/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Courier New" panose="02070309020205020404" pitchFamily="49" charset="0"/>
              <a:buChar char="o"/>
            </a:pPr>
            <a:r>
              <a:rPr lang="en-US" dirty="0" smtClean="0"/>
              <a:t>Eliminating </a:t>
            </a:r>
            <a:r>
              <a:rPr lang="en-US" dirty="0"/>
              <a:t>the ineffective language component allows in-depth study of a culture’s values and belief systems leading to true understanding of their people</a:t>
            </a:r>
            <a:r>
              <a:rPr lang="en-US" dirty="0" smtClean="0"/>
              <a:t>.</a:t>
            </a:r>
          </a:p>
          <a:p>
            <a:pPr algn="r"/>
            <a:r>
              <a:rPr lang="en-US" dirty="0" smtClean="0"/>
              <a:t>(Weingartner,1992)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63236" y="4473475"/>
            <a:ext cx="8458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>
                  <a:lumMod val="75000"/>
                </a:schemeClr>
              </a:buClr>
              <a:buFont typeface="Courier New" panose="02070309020205020404" pitchFamily="49" charset="0"/>
              <a:buChar char="o"/>
            </a:pPr>
            <a:r>
              <a:rPr lang="en-US" dirty="0"/>
              <a:t>Higher education is answering the call for increased demands of </a:t>
            </a:r>
            <a:r>
              <a:rPr lang="en-US" dirty="0" smtClean="0"/>
              <a:t>CQ</a:t>
            </a:r>
          </a:p>
          <a:p>
            <a:pPr marL="742950" lvl="1" indent="-285750">
              <a:buClr>
                <a:schemeClr val="accent1">
                  <a:lumMod val="75000"/>
                </a:schemeClr>
              </a:buClr>
              <a:buFont typeface="Courier New" panose="02070309020205020404" pitchFamily="49" charset="0"/>
              <a:buChar char="o"/>
            </a:pPr>
            <a:r>
              <a:rPr lang="en-US" dirty="0" smtClean="0"/>
              <a:t>Global understanding</a:t>
            </a:r>
          </a:p>
          <a:p>
            <a:pPr marL="742950" lvl="1" indent="-285750">
              <a:buClr>
                <a:schemeClr val="accent1">
                  <a:lumMod val="75000"/>
                </a:schemeClr>
              </a:buClr>
              <a:buFont typeface="Courier New" panose="02070309020205020404" pitchFamily="49" charset="0"/>
              <a:buChar char="o"/>
            </a:pPr>
            <a:r>
              <a:rPr lang="en-US" dirty="0" smtClean="0"/>
              <a:t>Cross-border and </a:t>
            </a:r>
            <a:r>
              <a:rPr lang="en-US" dirty="0"/>
              <a:t>travel abroad experiences for students and </a:t>
            </a:r>
            <a:r>
              <a:rPr lang="en-US" dirty="0" smtClean="0"/>
              <a:t>faculty </a:t>
            </a:r>
          </a:p>
          <a:p>
            <a:pPr marL="1200150" lvl="2" indent="-285750">
              <a:buClr>
                <a:schemeClr val="accent1">
                  <a:lumMod val="75000"/>
                </a:schemeClr>
              </a:buClr>
              <a:buFont typeface="Courier New" panose="02070309020205020404" pitchFamily="49" charset="0"/>
              <a:buChar char="o"/>
            </a:pPr>
            <a:r>
              <a:rPr lang="en-US" dirty="0" smtClean="0"/>
              <a:t>focuses on internationalization </a:t>
            </a:r>
          </a:p>
          <a:p>
            <a:pPr marL="1200150" lvl="2" indent="-285750">
              <a:buClr>
                <a:schemeClr val="accent1">
                  <a:lumMod val="75000"/>
                </a:schemeClr>
              </a:buClr>
              <a:buFont typeface="Courier New" panose="02070309020205020404" pitchFamily="49" charset="0"/>
              <a:buChar char="o"/>
            </a:pPr>
            <a:r>
              <a:rPr lang="en-US" dirty="0" smtClean="0"/>
              <a:t>embraces cultural differences</a:t>
            </a:r>
          </a:p>
          <a:p>
            <a:pPr marL="1200150" lvl="2" indent="-285750">
              <a:buClr>
                <a:schemeClr val="accent1">
                  <a:lumMod val="75000"/>
                </a:schemeClr>
              </a:buClr>
              <a:buFont typeface="Courier New" panose="02070309020205020404" pitchFamily="49" charset="0"/>
              <a:buChar char="o"/>
            </a:pPr>
            <a:r>
              <a:rPr lang="en-US" dirty="0" smtClean="0"/>
              <a:t>acknowledges cultural laws</a:t>
            </a:r>
          </a:p>
          <a:p>
            <a:pPr marL="1200150" lvl="2" indent="-285750">
              <a:buClr>
                <a:schemeClr val="accent1">
                  <a:lumMod val="75000"/>
                </a:schemeClr>
              </a:buClr>
              <a:buFont typeface="Courier New" panose="02070309020205020404" pitchFamily="49" charset="0"/>
              <a:buChar char="o"/>
            </a:pPr>
            <a:r>
              <a:rPr lang="en-US" dirty="0" smtClean="0"/>
              <a:t>enhances international relationships </a:t>
            </a:r>
          </a:p>
          <a:p>
            <a:pPr algn="r"/>
            <a:r>
              <a:rPr lang="en-US" dirty="0" smtClean="0"/>
              <a:t>(Haber </a:t>
            </a:r>
            <a:r>
              <a:rPr lang="en-US" dirty="0"/>
              <a:t>and </a:t>
            </a:r>
            <a:r>
              <a:rPr lang="en-US" dirty="0" smtClean="0"/>
              <a:t>Getz, 2011</a:t>
            </a:r>
            <a:r>
              <a:rPr lang="en-US" dirty="0"/>
              <a:t>)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1066800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>
                  <a:lumMod val="75000"/>
                </a:schemeClr>
              </a:buClr>
              <a:buFont typeface="Courier New" panose="02070309020205020404" pitchFamily="49" charset="0"/>
              <a:buChar char="o"/>
            </a:pPr>
            <a:r>
              <a:rPr lang="en-US" dirty="0" smtClean="0"/>
              <a:t>A shifting away from the mere hiring of diverse staff and a focus on the need for staff to be able to interact with people from diverse cultures </a:t>
            </a:r>
          </a:p>
          <a:p>
            <a:pPr algn="r"/>
            <a:r>
              <a:rPr lang="en-US" dirty="0" smtClean="0"/>
              <a:t>(Bennett, 2009)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281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924800" cy="1447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Haber and Getz (2011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/>
              <a:t>graduate student global study course to Doha, Qatar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3657600" cy="3886200"/>
          </a:xfrm>
        </p:spPr>
        <p:txBody>
          <a:bodyPr/>
          <a:lstStyle/>
          <a:p>
            <a:r>
              <a:rPr lang="en-US" dirty="0"/>
              <a:t>Muslim faith differs extremely from Catholic </a:t>
            </a:r>
            <a:r>
              <a:rPr lang="en-US" dirty="0" smtClean="0"/>
              <a:t>beliefs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Trapped </a:t>
            </a:r>
            <a:r>
              <a:rPr lang="en-US" dirty="0"/>
              <a:t>by the norms of marital status and careers for women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4724400" y="2667000"/>
            <a:ext cx="3657600" cy="3962400"/>
          </a:xfrm>
        </p:spPr>
        <p:txBody>
          <a:bodyPr/>
          <a:lstStyle/>
          <a:p>
            <a:r>
              <a:rPr lang="en-US" dirty="0" smtClean="0"/>
              <a:t>Faith </a:t>
            </a:r>
            <a:r>
              <a:rPr lang="en-US" dirty="0"/>
              <a:t>in God and her religion’s desire to help the vulnerable with the Muslims’ desire to do the </a:t>
            </a:r>
            <a:r>
              <a:rPr lang="en-US" dirty="0" smtClean="0"/>
              <a:t>same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Modesty </a:t>
            </a:r>
            <a:r>
              <a:rPr lang="en-US" dirty="0"/>
              <a:t>and respect afforded to Arab women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457200" y="1905000"/>
            <a:ext cx="3657600" cy="658368"/>
          </a:xfrm>
        </p:spPr>
        <p:txBody>
          <a:bodyPr/>
          <a:lstStyle/>
          <a:p>
            <a:pPr algn="ctr"/>
            <a:r>
              <a:rPr lang="en-US" dirty="0" smtClean="0"/>
              <a:t>Similarities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648200" y="1905000"/>
            <a:ext cx="3657600" cy="658368"/>
          </a:xfrm>
        </p:spPr>
        <p:txBody>
          <a:bodyPr/>
          <a:lstStyle/>
          <a:p>
            <a:pPr algn="ctr"/>
            <a:r>
              <a:rPr lang="en-US" dirty="0" smtClean="0"/>
              <a:t>Connections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87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618" y="984186"/>
            <a:ext cx="8610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R2: Why is CQ Important for College Graduates?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228600"/>
            <a:ext cx="853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So What?</a:t>
            </a:r>
            <a:endParaRPr lang="en-US" sz="4400" dirty="0">
              <a:solidFill>
                <a:schemeClr val="accent1">
                  <a:lumMod val="75000"/>
                </a:schemeClr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1990590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Soltani</a:t>
            </a:r>
            <a:r>
              <a:rPr lang="en-US" dirty="0"/>
              <a:t> and </a:t>
            </a:r>
            <a:r>
              <a:rPr lang="en-US" dirty="0" err="1"/>
              <a:t>Keyvanara</a:t>
            </a:r>
            <a:r>
              <a:rPr lang="en-US" dirty="0"/>
              <a:t> (2013) report that many highly intelligent people fail in cultural interactions due to their lack of adaptability, not their lack of language skill.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" y="3200400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Exposure to cultural instruction would alleviate the failures that come with not being culturally </a:t>
            </a:r>
            <a:r>
              <a:rPr lang="en-US" dirty="0" smtClean="0"/>
              <a:t>intelligent (Groves </a:t>
            </a:r>
            <a:r>
              <a:rPr lang="en-US" dirty="0"/>
              <a:t>and </a:t>
            </a:r>
            <a:r>
              <a:rPr lang="en-US" dirty="0" err="1" smtClean="0"/>
              <a:t>Feyerherm</a:t>
            </a:r>
            <a:r>
              <a:rPr lang="en-US" dirty="0" smtClean="0"/>
              <a:t>, 2011).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4429035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forming leaders, Neumann </a:t>
            </a:r>
            <a:r>
              <a:rPr lang="en-US" dirty="0"/>
              <a:t>(1995) added that leaders “should take, as their point of departure, the thinking and beliefs - the culturally ingrained understandings and values- of those whom they wish to lead” (p. 271).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842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3820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/>
            </a:r>
            <a:b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/>
            </a:r>
            <a:br>
              <a:rPr lang="en-US" sz="3200" dirty="0">
                <a:solidFill>
                  <a:schemeClr val="accent1">
                    <a:lumMod val="75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/>
            </a:r>
            <a:b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So What Else?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/>
            </a:r>
            <a:br>
              <a:rPr lang="en-US" sz="3200" dirty="0">
                <a:solidFill>
                  <a:schemeClr val="accent1">
                    <a:lumMod val="75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56309" y="1524000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Ultimately, high levels of CQ allow people to surpass pretend respect and gain a genuine deference and value for people from other cultures (Livermore, 2010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42454" y="2743200"/>
            <a:ext cx="83958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Motivation, evaluations and human resource strategies vary by cultural group, and effective leaders need to respect and allow individual and cultural identity while maintaining organizational </a:t>
            </a:r>
            <a:r>
              <a:rPr lang="en-US" dirty="0" smtClean="0"/>
              <a:t>culture (Livermore, 2010).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70163" y="4038600"/>
            <a:ext cx="836814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Dong and Wang (2010) insist that “national security can only be strengthened by the mutual understanding of the nations” (p. 172</a:t>
            </a:r>
            <a:r>
              <a:rPr lang="en-US" dirty="0" smtClean="0"/>
              <a:t>).</a:t>
            </a:r>
          </a:p>
          <a:p>
            <a:endParaRPr lang="en-US" dirty="0"/>
          </a:p>
          <a:p>
            <a:r>
              <a:rPr lang="en-US" dirty="0" smtClean="0"/>
              <a:t>And further argue that…</a:t>
            </a:r>
          </a:p>
          <a:p>
            <a:endParaRPr lang="en-US" dirty="0"/>
          </a:p>
          <a:p>
            <a:r>
              <a:rPr lang="en-US" dirty="0"/>
              <a:t>P</a:t>
            </a:r>
            <a:r>
              <a:rPr lang="en-US" dirty="0" smtClean="0"/>
              <a:t>rejudice </a:t>
            </a:r>
            <a:r>
              <a:rPr lang="en-US" dirty="0"/>
              <a:t>needs to be replaced with unity and </a:t>
            </a:r>
            <a:r>
              <a:rPr lang="en-US" dirty="0" smtClean="0"/>
              <a:t>diversity; best </a:t>
            </a:r>
            <a:r>
              <a:rPr lang="en-US" dirty="0"/>
              <a:t>achieved on a global basis with CQ. 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506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3820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R3: </a:t>
            </a:r>
            <a:r>
              <a:rPr lang="en-US" dirty="0" smtClean="0"/>
              <a:t>What is the Reality of Attainment for </a:t>
            </a:r>
            <a:br>
              <a:rPr lang="en-US" dirty="0" smtClean="0"/>
            </a:br>
            <a:r>
              <a:rPr lang="en-US" dirty="0" smtClean="0"/>
              <a:t>culture </a:t>
            </a:r>
            <a:r>
              <a:rPr lang="en-US" dirty="0" smtClean="0"/>
              <a:t>or foreign </a:t>
            </a:r>
            <a:r>
              <a:rPr lang="en-US" dirty="0"/>
              <a:t>language course?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0" y="2362200"/>
            <a:ext cx="4572000" cy="451658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Fluency attainment takes 6-8 years (Eaton, 2012; </a:t>
            </a:r>
            <a:r>
              <a:rPr lang="en-US" dirty="0" err="1" smtClean="0"/>
              <a:t>Suderman</a:t>
            </a:r>
            <a:r>
              <a:rPr lang="en-US" dirty="0" smtClean="0"/>
              <a:t> &amp; </a:t>
            </a:r>
            <a:r>
              <a:rPr lang="en-US" dirty="0" err="1" smtClean="0"/>
              <a:t>Cisar</a:t>
            </a:r>
            <a:r>
              <a:rPr lang="en-US" dirty="0" smtClean="0"/>
              <a:t>, 1992; </a:t>
            </a:r>
            <a:r>
              <a:rPr lang="en-US" dirty="0" err="1" smtClean="0"/>
              <a:t>Demie</a:t>
            </a:r>
            <a:r>
              <a:rPr lang="en-US" dirty="0" smtClean="0"/>
              <a:t>, 2011)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Pragmatics inhibit even fluent speakers (</a:t>
            </a:r>
            <a:r>
              <a:rPr lang="en-US" dirty="0" err="1" smtClean="0"/>
              <a:t>Rafieyan</a:t>
            </a:r>
            <a:r>
              <a:rPr lang="en-US" dirty="0" smtClean="0"/>
              <a:t> et al, 2013)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Cultural exposure necessary for success (</a:t>
            </a:r>
            <a:r>
              <a:rPr lang="en-US" dirty="0" err="1" smtClean="0"/>
              <a:t>Wenli</a:t>
            </a:r>
            <a:r>
              <a:rPr lang="en-US" dirty="0" smtClean="0"/>
              <a:t>, 2005)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College requirements generally stop at 2 semesters (Shaw, 1999)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Success dependent on native language ability (Shaw, 1999)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4648200" y="2362200"/>
            <a:ext cx="4191000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Allows prompt attainment of cultural norms, beliefs and taboos (Westby, 2012)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Culture and fact based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Simultaneously applicable to multiple cultures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Taught in English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304800" y="1219200"/>
            <a:ext cx="3657600" cy="658368"/>
          </a:xfrm>
        </p:spPr>
        <p:txBody>
          <a:bodyPr/>
          <a:lstStyle/>
          <a:p>
            <a:pPr algn="ctr"/>
            <a:r>
              <a:rPr lang="en-US" dirty="0" smtClean="0"/>
              <a:t>Language Acquisition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876800" y="1219200"/>
            <a:ext cx="3657600" cy="658368"/>
          </a:xfrm>
        </p:spPr>
        <p:txBody>
          <a:bodyPr/>
          <a:lstStyle/>
          <a:p>
            <a:pPr algn="ctr"/>
            <a:r>
              <a:rPr lang="en-US" dirty="0" smtClean="0"/>
              <a:t>CQ Instruction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441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 animBg="1"/>
      <p:bldP spid="6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52399"/>
            <a:ext cx="7848600" cy="729817"/>
          </a:xfrm>
        </p:spPr>
        <p:txBody>
          <a:bodyPr/>
          <a:lstStyle/>
          <a:p>
            <a:pPr algn="ctr"/>
            <a:r>
              <a:rPr lang="en-US" dirty="0" smtClean="0"/>
              <a:t>R4: CQs Impact on America and Its People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35527" y="1020863"/>
            <a:ext cx="838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More than 300 languages acknowledged on the </a:t>
            </a:r>
            <a:r>
              <a:rPr lang="en-US" dirty="0"/>
              <a:t>U</a:t>
            </a:r>
            <a:r>
              <a:rPr lang="en-US" dirty="0" smtClean="0"/>
              <a:t>S Census.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1524000"/>
            <a:ext cx="861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21</a:t>
            </a:r>
            <a:r>
              <a:rPr lang="en-US" sz="1600" dirty="0"/>
              <a:t>% of the </a:t>
            </a:r>
            <a:r>
              <a:rPr lang="en-US" sz="1600" dirty="0" smtClean="0"/>
              <a:t>population over </a:t>
            </a:r>
            <a:r>
              <a:rPr lang="en-US" sz="1600" dirty="0"/>
              <a:t>the age of five </a:t>
            </a:r>
            <a:r>
              <a:rPr lang="en-US" sz="1600" dirty="0" smtClean="0"/>
              <a:t>speaks </a:t>
            </a:r>
            <a:r>
              <a:rPr lang="en-US" sz="1600" dirty="0"/>
              <a:t>a language other than English at </a:t>
            </a:r>
            <a:r>
              <a:rPr lang="en-US" sz="1600" dirty="0" smtClean="0"/>
              <a:t>home </a:t>
            </a:r>
          </a:p>
          <a:p>
            <a:pPr algn="r"/>
            <a:r>
              <a:rPr lang="en-US" sz="1600" dirty="0" smtClean="0"/>
              <a:t>(Ryan, 2013). </a:t>
            </a: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2971800"/>
            <a:ext cx="8382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Teachers?</a:t>
            </a:r>
          </a:p>
          <a:p>
            <a:pPr algn="ctr"/>
            <a:endParaRPr lang="en-US" dirty="0" smtClean="0"/>
          </a:p>
          <a:p>
            <a:r>
              <a:rPr lang="en-US" dirty="0" smtClean="0"/>
              <a:t>Exposure </a:t>
            </a:r>
            <a:r>
              <a:rPr lang="en-US" dirty="0"/>
              <a:t>to and meaningful contact with diverse groups helps to reduce the bias and tensions apparent in multi-cultural </a:t>
            </a:r>
            <a:r>
              <a:rPr lang="en-US" dirty="0" smtClean="0"/>
              <a:t>circumstances (Tatum, 2003). </a:t>
            </a:r>
          </a:p>
          <a:p>
            <a:endParaRPr lang="en-US" dirty="0"/>
          </a:p>
          <a:p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true understanding of cultural differences eradicates barriers, resulting in inclusive communities and improved relationships among multi-cultural groups (Westby, 2012). 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To </a:t>
            </a:r>
            <a:r>
              <a:rPr lang="en-US" dirty="0"/>
              <a:t>create this sense of cultural inclusion in American schools, </a:t>
            </a:r>
            <a:r>
              <a:rPr lang="en-US" dirty="0" err="1"/>
              <a:t>Petrovic</a:t>
            </a:r>
            <a:r>
              <a:rPr lang="en-US" dirty="0"/>
              <a:t> (2011) recommends an increase of teacher CQ through teacher training curricula which emphasizes intercultural collaboration and cultural diversity</a:t>
            </a:r>
            <a:r>
              <a:rPr lang="en-US" dirty="0" smtClean="0"/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2362200"/>
            <a:ext cx="647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What does this mean for…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235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287</TotalTime>
  <Words>1254</Words>
  <Application>Microsoft Office PowerPoint</Application>
  <PresentationFormat>On-screen Show (4:3)</PresentationFormat>
  <Paragraphs>127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Oriel</vt:lpstr>
      <vt:lpstr>Cultural Intelligence</vt:lpstr>
      <vt:lpstr>What is CQ?</vt:lpstr>
      <vt:lpstr>The Sub-Dimensions</vt:lpstr>
      <vt:lpstr>R1: How should cultural intelligence be considered in Higher education? </vt:lpstr>
      <vt:lpstr>Haber and Getz (2011) graduate student global study course to Doha, Qatar</vt:lpstr>
      <vt:lpstr>R2: Why is CQ Important for College Graduates?</vt:lpstr>
      <vt:lpstr>   So What Else? </vt:lpstr>
      <vt:lpstr>R3: What is the Reality of Attainment for  culture or foreign language course?</vt:lpstr>
      <vt:lpstr>R4: CQs Impact on America and Its People</vt:lpstr>
      <vt:lpstr>The Impact of CQ</vt:lpstr>
      <vt:lpstr>R5: Should CQ Replace the Traditional Collegiate Foreign Language Requirement?</vt:lpstr>
      <vt:lpstr>Conclusion and Discussion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Cultural Intelligence</dc:title>
  <dc:creator>Lisa Ruschman</dc:creator>
  <cp:lastModifiedBy>Lisa Ruschman</cp:lastModifiedBy>
  <cp:revision>23</cp:revision>
  <dcterms:created xsi:type="dcterms:W3CDTF">2014-04-22T22:21:19Z</dcterms:created>
  <dcterms:modified xsi:type="dcterms:W3CDTF">2014-04-24T17:23:14Z</dcterms:modified>
</cp:coreProperties>
</file>